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4.jpg" ContentType="image/jpg"/>
  <Override PartName="/ppt/media/image5.jpg" ContentType="image/jpg"/>
  <Override PartName="/ppt/media/image6.jpg" ContentType="image/jpg"/>
  <Override PartName="/ppt/media/image7.jpg" ContentType="image/jpg"/>
  <Override PartName="/ppt/media/image8.jpg" ContentType="image/jpg"/>
  <Override PartName="/ppt/media/image9.jpg" ContentType="image/jpg"/>
  <Override PartName="/ppt/media/image10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6" r:id="rId3"/>
    <p:sldId id="257" r:id="rId4"/>
    <p:sldId id="258" r:id="rId5"/>
    <p:sldId id="259" r:id="rId6"/>
    <p:sldId id="264" r:id="rId7"/>
    <p:sldId id="266" r:id="rId8"/>
    <p:sldId id="268" r:id="rId9"/>
    <p:sldId id="270" r:id="rId10"/>
    <p:sldId id="272" r:id="rId11"/>
    <p:sldId id="274" r:id="rId12"/>
    <p:sldId id="276" r:id="rId13"/>
    <p:sldId id="279" r:id="rId14"/>
    <p:sldId id="282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305" r:id="rId24"/>
    <p:sldId id="298" r:id="rId25"/>
    <p:sldId id="300" r:id="rId26"/>
    <p:sldId id="301" r:id="rId27"/>
    <p:sldId id="303" r:id="rId28"/>
    <p:sldId id="306" r:id="rId29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27D-8341-490A-ACD5-731CFA81BF6A}" type="datetimeFigureOut">
              <a:rPr lang="th-TH" smtClean="0"/>
              <a:t>25/11/64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0550-0993-48E4-B293-4662DD787A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4431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27D-8341-490A-ACD5-731CFA81BF6A}" type="datetimeFigureOut">
              <a:rPr lang="th-TH" smtClean="0"/>
              <a:t>25/11/64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0550-0993-48E4-B293-4662DD787A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21226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27D-8341-490A-ACD5-731CFA81BF6A}" type="datetimeFigureOut">
              <a:rPr lang="th-TH" smtClean="0"/>
              <a:t>25/11/64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0550-0993-48E4-B293-4662DD787A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39757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0827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27D-8341-490A-ACD5-731CFA81BF6A}" type="datetimeFigureOut">
              <a:rPr lang="th-TH" smtClean="0"/>
              <a:t>25/11/64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0550-0993-48E4-B293-4662DD787A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70686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27D-8341-490A-ACD5-731CFA81BF6A}" type="datetimeFigureOut">
              <a:rPr lang="th-TH" smtClean="0"/>
              <a:t>25/11/64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0550-0993-48E4-B293-4662DD787A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13435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27D-8341-490A-ACD5-731CFA81BF6A}" type="datetimeFigureOut">
              <a:rPr lang="th-TH" smtClean="0"/>
              <a:t>25/11/64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0550-0993-48E4-B293-4662DD787A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93597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27D-8341-490A-ACD5-731CFA81BF6A}" type="datetimeFigureOut">
              <a:rPr lang="th-TH" smtClean="0"/>
              <a:t>25/11/64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0550-0993-48E4-B293-4662DD787A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8687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27D-8341-490A-ACD5-731CFA81BF6A}" type="datetimeFigureOut">
              <a:rPr lang="th-TH" smtClean="0"/>
              <a:t>25/11/64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0550-0993-48E4-B293-4662DD787A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0666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27D-8341-490A-ACD5-731CFA81BF6A}" type="datetimeFigureOut">
              <a:rPr lang="th-TH" smtClean="0"/>
              <a:t>25/11/64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0550-0993-48E4-B293-4662DD787A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5694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27D-8341-490A-ACD5-731CFA81BF6A}" type="datetimeFigureOut">
              <a:rPr lang="th-TH" smtClean="0"/>
              <a:t>25/11/64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0550-0993-48E4-B293-4662DD787A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0073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27D-8341-490A-ACD5-731CFA81BF6A}" type="datetimeFigureOut">
              <a:rPr lang="th-TH" smtClean="0"/>
              <a:t>25/11/64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0550-0993-48E4-B293-4662DD787A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27042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1E27D-8341-490A-ACD5-731CFA81BF6A}" type="datetimeFigureOut">
              <a:rPr lang="th-TH" smtClean="0"/>
              <a:t>25/11/64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0550-0993-48E4-B293-4662DD787A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0485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รูปภาพ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1" y="0"/>
            <a:ext cx="12192000" cy="4267200"/>
          </a:xfrm>
          <a:prstGeom prst="rect">
            <a:avLst/>
          </a:prstGeom>
        </p:spPr>
      </p:pic>
      <p:sp>
        <p:nvSpPr>
          <p:cNvPr id="3" name="กล่องข้อความ 2"/>
          <p:cNvSpPr txBox="1"/>
          <p:nvPr/>
        </p:nvSpPr>
        <p:spPr>
          <a:xfrm>
            <a:off x="7038976" y="5468362"/>
            <a:ext cx="57986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วิทยากร</a:t>
            </a:r>
            <a:r>
              <a:rPr lang="en-US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ดร.โชคชัย แก้วเพิ่มพูน</a:t>
            </a:r>
          </a:p>
        </p:txBody>
      </p:sp>
      <p:sp>
        <p:nvSpPr>
          <p:cNvPr id="4" name="กล่องข้อความ 3"/>
          <p:cNvSpPr txBox="1"/>
          <p:nvPr/>
        </p:nvSpPr>
        <p:spPr>
          <a:xfrm>
            <a:off x="252413" y="4585335"/>
            <a:ext cx="11687176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h-TH" sz="5200" b="1" dirty="0">
                <a:solidFill>
                  <a:schemeClr val="accent2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การส่งเสริมวินัย คุณธรรม จริยธรรม และจรรยาบรรณวิชาชีพครู</a:t>
            </a:r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5718435" y="6016496"/>
            <a:ext cx="77594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ผู้อำนวยการโรงเรียน</a:t>
            </a:r>
            <a:r>
              <a:rPr lang="th-TH" sz="4000" b="1" dirty="0" err="1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นว</a:t>
            </a:r>
            <a:r>
              <a:rPr lang="th-TH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มินทราชูทิศ ทักษิณ</a:t>
            </a:r>
          </a:p>
        </p:txBody>
      </p:sp>
    </p:spTree>
    <p:extLst>
      <p:ext uri="{BB962C8B-B14F-4D97-AF65-F5344CB8AC3E}">
        <p14:creationId xmlns:p14="http://schemas.microsoft.com/office/powerpoint/2010/main" val="647281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866776" y="4384367"/>
            <a:ext cx="111061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๙๐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ข้าราชการครูและบุคลากรทางการศึกษาต้องไม่กระทำการ หรือยอมให้ผู้อื่นกระทำการหาประโยชน์อันอาจทำให้เสื่อมเสียความเที่ยงธรรมหรือเสื่อมเสียเกียรติศักดิ์ในตำแหน่งหน้าที่ราชการของตนเอง 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324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685800" y="4374842"/>
            <a:ext cx="1131873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๙๑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ข้าราชการครูและบุคลากรทางการศึกษาต้องไม่คัดลอกหรือลอกเลียนผลงานทางวิชาการของผู้อื่นโดยมิชอบ หรือนำเอาผลงานทางวิชาการของผู้อื่น หรือจ้างวานใช้ผู้อื่นทำผลงานทางวิชาการ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793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552451" y="4476750"/>
            <a:ext cx="115157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๙๒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ข้าราชการครูและบุคลากรทางการศึกษาต้องไม่เป็นกรรมการผู้จัดการ หรือผู้จัดการ หรือดำรงตำแหน่งอื่นใดที่มีลักษณะงานคล้ายคลึงกัน นั้นในห้างหุ้นส่วนหรือบริษัท 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72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785474" y="4384367"/>
            <a:ext cx="110401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๙๔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ข้าราชการครูและบุคลากรทางการศึกษาต้องรักษาชื่อเสียงของตน และรักษาเกียรติศักดิ์ของตำแหน่งหน้าที่ราชการของตนมิให้เสื่อมเสียโดยไม่กระทำการใด ๆ อันได้ชื่อว่าเป็นผู้ประพฤติชั่ว 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75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1238250" y="4572000"/>
            <a:ext cx="128397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๙๕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ให้ผู้บังคับบัญชามีหน้าหน้าที่เสริมสร้างและพัฒนา</a:t>
            </a:r>
          </a:p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ให้ผู้ใต้บังคับบัญชามีวินัยป้องกันมิให้ผู้ใต้บังคบบัญชากระทำผิดวินัย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308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152400" y="4267200"/>
            <a:ext cx="128397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๙๖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ข้าราชการครูและบุคลากรทางการศึกษาผู้ใดฝ่าฝืนข้อห้าม</a:t>
            </a:r>
          </a:p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หรือไม่ปฏิบัติตามข้อปฏิบัติทางวินัยที่บัญญัติไว้ในหมวดนี้ ผู้นั้นเป็นผู้กระทำผิด</a:t>
            </a:r>
          </a:p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วินัย จักต้องได้รับโทษทางวินัยเว้นแต่มีเหตุอันควร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964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314325" y="4610100"/>
            <a:ext cx="128397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๙๗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การลงโทษข้าราชการครูและบุคลากรทางการศึกษาให้เป็นคำสั่ง</a:t>
            </a:r>
          </a:p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วิธีการออกคำสั่งเกี่ยวกันการลงโทษให้เป็นไปตามระเบียบของ ก.ค.ศ.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024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314325" y="4610100"/>
            <a:ext cx="128397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๙๗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การลงโทษข้าราชการครูและบุคลากรทางการศึกษาให้เป็นคำสั่ง</a:t>
            </a:r>
          </a:p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วิธีการออกคำสั่งเกี่ยวกันการลงโทษให้เป็นไปตามระเบียบของ ก.ค.ศ.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530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332746" y="3009900"/>
            <a:ext cx="115443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>
                <a:solidFill>
                  <a:schemeClr val="accent2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คุณลักษณะของครูที่ดี</a:t>
            </a:r>
          </a:p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ครูนับเป็นบุคคลสำคัญที่สังคมคาดหวัง การกำหนดคุณสมบัติของครูที่ดี </a:t>
            </a:r>
          </a:p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มีหลากหลายตามความต้องการของสังคมไทยทั้ง นักวิชาการของไทย</a:t>
            </a:r>
          </a:p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และต่างประเทศจำแนกพอสรุปได้ดังนี้</a:t>
            </a:r>
          </a:p>
        </p:txBody>
      </p:sp>
      <p:pic>
        <p:nvPicPr>
          <p:cNvPr id="2" name="รูปภาพ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17" b="36592"/>
          <a:stretch/>
        </p:blipFill>
        <p:spPr>
          <a:xfrm>
            <a:off x="0" y="0"/>
            <a:ext cx="12209792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9982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381000" y="2790825"/>
            <a:ext cx="128397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องค์พระ</a:t>
            </a:r>
            <a:r>
              <a:rPr lang="th-TH" sz="4000" b="1" dirty="0" err="1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สัมมาสัม</a:t>
            </a:r>
            <a:r>
              <a:rPr lang="th-TH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พุทธเจ้าทรงกำหนดลักษณะครูที่ดีไว้ ๗ ประการ ดังนี้</a:t>
            </a:r>
          </a:p>
          <a:p>
            <a:pPr marL="742950" indent="-742950">
              <a:buAutoNum type="thaiNumParenR"/>
            </a:pPr>
            <a:r>
              <a:rPr lang="th-TH" sz="4000" b="1" dirty="0" err="1">
                <a:solidFill>
                  <a:schemeClr val="accent6">
                    <a:lumMod val="50000"/>
                  </a:schemeClr>
                </a:solidFill>
                <a:latin typeface="TH SarabunIT๙" panose="020B0500040200020003" pitchFamily="34" charset="-34"/>
                <a:cs typeface="+mj-cs"/>
              </a:rPr>
              <a:t>ปิ</a:t>
            </a:r>
            <a:r>
              <a:rPr lang="th-TH" sz="4000" b="1" dirty="0">
                <a:solidFill>
                  <a:schemeClr val="accent6">
                    <a:lumMod val="50000"/>
                  </a:schemeClr>
                </a:solidFill>
                <a:latin typeface="TH SarabunIT๙" panose="020B0500040200020003" pitchFamily="34" charset="-34"/>
                <a:cs typeface="+mj-cs"/>
              </a:rPr>
              <a:t>โย - น่ารัก หมายความว่า บุคคลใดที่เป็นครูนั้นจะต้องเป็นผู้ที่น่ารักศิษย์</a:t>
            </a:r>
          </a:p>
          <a:p>
            <a:r>
              <a:rPr lang="th-TH" sz="4000" b="1" dirty="0">
                <a:solidFill>
                  <a:schemeClr val="accent6">
                    <a:lumMod val="50000"/>
                  </a:schemeClr>
                </a:solidFill>
                <a:latin typeface="TH SarabunIT๙" panose="020B0500040200020003" pitchFamily="34" charset="-34"/>
                <a:cs typeface="+mj-cs"/>
              </a:rPr>
              <a:t>       พบเห็นแล้ว อยากเข้าไปพบ สบายใจเมื่อได้พบปะกับครูผู้นั้น</a:t>
            </a:r>
          </a:p>
          <a:p>
            <a:r>
              <a:rPr lang="th-TH" sz="4000" b="1" dirty="0">
                <a:solidFill>
                  <a:srgbClr val="7030A0"/>
                </a:solidFill>
                <a:latin typeface="TH SarabunIT๙" panose="020B0500040200020003" pitchFamily="34" charset="-34"/>
                <a:cs typeface="+mj-cs"/>
              </a:rPr>
              <a:t>๒) ครุ - น่าเคารพ หมายความว่า บุคคลที่เป็นครูนั้นต้องเป็นผู้ประพฤติตนเหมาะสม</a:t>
            </a:r>
          </a:p>
          <a:p>
            <a:r>
              <a:rPr lang="th-TH" sz="4000" b="1" dirty="0">
                <a:solidFill>
                  <a:srgbClr val="7030A0"/>
                </a:solidFill>
                <a:latin typeface="TH SarabunIT๙" panose="020B0500040200020003" pitchFamily="34" charset="-34"/>
                <a:cs typeface="+mj-cs"/>
              </a:rPr>
              <a:t>    แก่ฐานะของความเป็นครู กระทำตนเป็นแบบอย่างแก่ศิษย์ทั้งพฤติกรรมทางกาย</a:t>
            </a:r>
          </a:p>
          <a:p>
            <a:r>
              <a:rPr lang="th-TH" sz="4000" b="1" dirty="0">
                <a:solidFill>
                  <a:srgbClr val="7030A0"/>
                </a:solidFill>
                <a:latin typeface="TH SarabunIT๙" panose="020B0500040200020003" pitchFamily="34" charset="-34"/>
                <a:cs typeface="+mj-cs"/>
              </a:rPr>
              <a:t>    วาจา ใจ</a:t>
            </a:r>
          </a:p>
        </p:txBody>
      </p:sp>
      <p:pic>
        <p:nvPicPr>
          <p:cNvPr id="2" name="รูปภาพ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17" b="36592"/>
          <a:stretch/>
        </p:blipFill>
        <p:spPr>
          <a:xfrm>
            <a:off x="0" y="0"/>
            <a:ext cx="12209792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306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1430857" y="4592062"/>
            <a:ext cx="9856614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๘๒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ข้าราชการครูและบุคลากรทางการศึกษาต้องรักษาวินัยที่บัญญัติเป็นข้อห้ามและข้อปฏิบัติโดยเคร่งครัดอยู่เสมอ</a:t>
            </a:r>
          </a:p>
        </p:txBody>
      </p:sp>
      <p:pic>
        <p:nvPicPr>
          <p:cNvPr id="9" name="รูปภาพ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1" y="0"/>
            <a:ext cx="12192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32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398792" y="2857500"/>
            <a:ext cx="11811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>
                <a:solidFill>
                  <a:srgbClr val="C00000"/>
                </a:solidFill>
                <a:latin typeface="TH SarabunIT๙" panose="020B0500040200020003" pitchFamily="34" charset="-34"/>
                <a:cs typeface="+mj-cs"/>
              </a:rPr>
              <a:t>๓) </a:t>
            </a:r>
            <a:r>
              <a:rPr lang="th-TH" sz="4000" b="1" dirty="0" err="1">
                <a:solidFill>
                  <a:srgbClr val="C00000"/>
                </a:solidFill>
                <a:latin typeface="TH SarabunIT๙" panose="020B0500040200020003" pitchFamily="34" charset="-34"/>
                <a:cs typeface="+mj-cs"/>
              </a:rPr>
              <a:t>ภาวนี</a:t>
            </a:r>
            <a:r>
              <a:rPr lang="th-TH" sz="4000" b="1" dirty="0">
                <a:solidFill>
                  <a:srgbClr val="C00000"/>
                </a:solidFill>
                <a:latin typeface="TH SarabunIT๙" panose="020B0500040200020003" pitchFamily="34" charset="-34"/>
                <a:cs typeface="+mj-cs"/>
              </a:rPr>
              <a:t>โย – น่าเจริญใจหรือน่ายกย่อง หมายความว่ากระทำตนให้เป็นที่เจริญ</a:t>
            </a:r>
          </a:p>
          <a:p>
            <a:r>
              <a:rPr lang="th-TH" sz="4000" b="1" dirty="0">
                <a:solidFill>
                  <a:srgbClr val="C00000"/>
                </a:solidFill>
                <a:latin typeface="TH SarabunIT๙" panose="020B0500040200020003" pitchFamily="34" charset="-34"/>
                <a:cs typeface="+mj-cs"/>
              </a:rPr>
              <a:t>    น่ายกย่องของศิษย์</a:t>
            </a:r>
          </a:p>
          <a:p>
            <a:r>
              <a:rPr lang="th-TH" sz="4000" b="1" dirty="0">
                <a:solidFill>
                  <a:srgbClr val="0070C0"/>
                </a:solidFill>
                <a:latin typeface="TH SarabunIT๙" panose="020B0500040200020003" pitchFamily="34" charset="-34"/>
                <a:cs typeface="+mj-cs"/>
              </a:rPr>
              <a:t>๔) วัตตา - มีระเบียบแบบแผน หมายความว่า ครูต้องกระทำตนให้เป็นบุคคลที่เคารพ             </a:t>
            </a:r>
          </a:p>
          <a:p>
            <a:r>
              <a:rPr lang="th-TH" sz="4000" b="1" dirty="0">
                <a:solidFill>
                  <a:srgbClr val="0070C0"/>
                </a:solidFill>
                <a:latin typeface="TH SarabunIT๙" panose="020B0500040200020003" pitchFamily="34" charset="-34"/>
                <a:cs typeface="+mj-cs"/>
              </a:rPr>
              <a:t>    กฎระเบียบมีระเบียบแบบแผน </a:t>
            </a:r>
          </a:p>
          <a:p>
            <a:r>
              <a:rPr lang="th-TH" sz="4000" b="1" dirty="0">
                <a:solidFill>
                  <a:srgbClr val="FFC000"/>
                </a:solidFill>
                <a:latin typeface="TH SarabunIT๙" panose="020B0500040200020003" pitchFamily="34" charset="-34"/>
                <a:cs typeface="+mj-cs"/>
              </a:rPr>
              <a:t>๕) </a:t>
            </a:r>
            <a:r>
              <a:rPr lang="th-TH" sz="4000" b="1" dirty="0" err="1">
                <a:solidFill>
                  <a:srgbClr val="FFC000"/>
                </a:solidFill>
                <a:latin typeface="TH SarabunIT๙" panose="020B0500040200020003" pitchFamily="34" charset="-34"/>
                <a:cs typeface="+mj-cs"/>
              </a:rPr>
              <a:t>วจนักขโม</a:t>
            </a:r>
            <a:r>
              <a:rPr lang="th-TH" sz="4000" b="1" dirty="0">
                <a:solidFill>
                  <a:srgbClr val="FFC000"/>
                </a:solidFill>
                <a:latin typeface="TH SarabunIT๙" panose="020B0500040200020003" pitchFamily="34" charset="-34"/>
                <a:cs typeface="+mj-cs"/>
              </a:rPr>
              <a:t> – อดทนต่อถ้อยคำ หมายความว่า ครูจะต้องอดทนต่อคำพูดของศิษย์ </a:t>
            </a:r>
          </a:p>
          <a:p>
            <a:r>
              <a:rPr lang="th-TH" sz="4000" b="1" dirty="0">
                <a:solidFill>
                  <a:srgbClr val="FFC000"/>
                </a:solidFill>
                <a:latin typeface="TH SarabunIT๙" panose="020B0500040200020003" pitchFamily="34" charset="-34"/>
                <a:cs typeface="+mj-cs"/>
              </a:rPr>
              <a:t>   ที่มากระทบความรู้สึก</a:t>
            </a:r>
          </a:p>
        </p:txBody>
      </p:sp>
      <p:pic>
        <p:nvPicPr>
          <p:cNvPr id="2" name="รูปภาพ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17" b="36592"/>
          <a:stretch/>
        </p:blipFill>
        <p:spPr>
          <a:xfrm>
            <a:off x="0" y="0"/>
            <a:ext cx="12209792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894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398792" y="3086100"/>
            <a:ext cx="1181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>
                <a:solidFill>
                  <a:schemeClr val="accent6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๖) </a:t>
            </a:r>
            <a:r>
              <a:rPr lang="th-TH" sz="4000" b="1" dirty="0" err="1">
                <a:solidFill>
                  <a:schemeClr val="accent6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คัมภีรัญ</a:t>
            </a:r>
            <a:r>
              <a:rPr lang="th-TH" sz="4000" b="1" dirty="0">
                <a:solidFill>
                  <a:schemeClr val="accent6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จะ </a:t>
            </a:r>
            <a:r>
              <a:rPr lang="th-TH" sz="4000" b="1" dirty="0" err="1">
                <a:solidFill>
                  <a:schemeClr val="accent6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กถังกัต</a:t>
            </a:r>
            <a:r>
              <a:rPr lang="th-TH" sz="4000" b="1" dirty="0">
                <a:solidFill>
                  <a:schemeClr val="accent6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ตา - แถลงเรื่องได้อย่างลึกซึ้ง หมายความว่าครูจะต้องมี </a:t>
            </a:r>
          </a:p>
          <a:p>
            <a:r>
              <a:rPr lang="th-TH" sz="4000" b="1" dirty="0">
                <a:solidFill>
                  <a:schemeClr val="accent6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   ความสามารถในการสอนใช้คำพูดในการอธิบายเรื่องราวต่างๆได้อย่าง</a:t>
            </a:r>
            <a:r>
              <a:rPr lang="th-TH" sz="4000" b="1" dirty="0" err="1">
                <a:solidFill>
                  <a:schemeClr val="accent6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แจ่ม</a:t>
            </a:r>
            <a:r>
              <a:rPr lang="th-TH" sz="4000" b="1" dirty="0">
                <a:solidFill>
                  <a:schemeClr val="accent6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แจ้ง </a:t>
            </a:r>
          </a:p>
          <a:p>
            <a:r>
              <a:rPr lang="th-TH" sz="4000" b="1" dirty="0">
                <a:solidFill>
                  <a:schemeClr val="tx2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๗) โน </a:t>
            </a:r>
            <a:r>
              <a:rPr lang="th-TH" sz="4000" b="1" dirty="0" err="1">
                <a:solidFill>
                  <a:schemeClr val="tx2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จัฏฐาเน</a:t>
            </a:r>
            <a:r>
              <a:rPr lang="th-TH" sz="4000" b="1" dirty="0">
                <a:solidFill>
                  <a:schemeClr val="tx2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 </a:t>
            </a:r>
            <a:r>
              <a:rPr lang="th-TH" sz="4000" b="1" dirty="0" err="1">
                <a:solidFill>
                  <a:schemeClr val="tx2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นิโยช</a:t>
            </a:r>
            <a:r>
              <a:rPr lang="th-TH" sz="4000" b="1" dirty="0">
                <a:solidFill>
                  <a:schemeClr val="tx2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เย – ไม่ชักนำศิษย์ไปในทางเสื่อม หมายความว่า ไม่ชักนำศิษย์</a:t>
            </a:r>
          </a:p>
          <a:p>
            <a:r>
              <a:rPr lang="th-TH" sz="4000" b="1" dirty="0">
                <a:solidFill>
                  <a:schemeClr val="tx2">
                    <a:lumMod val="75000"/>
                  </a:schemeClr>
                </a:solidFill>
                <a:latin typeface="TH SarabunIT๙" panose="020B0500040200020003" pitchFamily="34" charset="-34"/>
                <a:cs typeface="+mj-cs"/>
              </a:rPr>
              <a:t>   ไปในทางที่ต่ำทรามใดๆ สิ่งใดเป็นความเสื่อมโทรมทางจิต</a:t>
            </a:r>
          </a:p>
        </p:txBody>
      </p:sp>
      <p:pic>
        <p:nvPicPr>
          <p:cNvPr id="2" name="รูปภาพ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17" b="36592"/>
          <a:stretch/>
        </p:blipFill>
        <p:spPr>
          <a:xfrm>
            <a:off x="0" y="0"/>
            <a:ext cx="12209792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750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รูปภาพ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38" b="39082"/>
          <a:stretch/>
        </p:blipFill>
        <p:spPr>
          <a:xfrm>
            <a:off x="0" y="0"/>
            <a:ext cx="12192000" cy="3362325"/>
          </a:xfrm>
          <a:prstGeom prst="rect">
            <a:avLst/>
          </a:prstGeom>
        </p:spPr>
      </p:pic>
      <p:pic>
        <p:nvPicPr>
          <p:cNvPr id="6" name="object 2"/>
          <p:cNvPicPr/>
          <p:nvPr/>
        </p:nvPicPr>
        <p:blipFill rotWithShape="1">
          <a:blip r:embed="rId3" cstate="print"/>
          <a:srcRect l="27917" t="9305" r="29583" b="74583"/>
          <a:stretch/>
        </p:blipFill>
        <p:spPr>
          <a:xfrm>
            <a:off x="2600325" y="3774888"/>
            <a:ext cx="6991350" cy="198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098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3295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047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548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7251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3428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518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677202" y="4600323"/>
            <a:ext cx="1141954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๘๓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ข้าราชการครูและบุคลากรทางการศึกษาต้องสนับสนุนการปกครองในระบอบประชาธิปไตยอันมีพระมหากษัตริย์ทรงเป็นประมุข</a:t>
            </a:r>
          </a:p>
        </p:txBody>
      </p:sp>
      <p:pic>
        <p:nvPicPr>
          <p:cNvPr id="6" name="รูปภาพ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1" y="0"/>
            <a:ext cx="12192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65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114300" y="4267200"/>
            <a:ext cx="11963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๘๔ </a:t>
            </a:r>
            <a:r>
              <a:rPr lang="en-US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ข้าราชการครูและบุคลากรทางการศึกษาต้องปฏิบัติหน้าที่ราชการด้วยความซื่อสัตย์ สุจริต เสมอภาคและเที่ยงธรรม มีความวิริยะ อุตสาหะ ขยันหมั่น เพียรดูแลเอาใจใส่รักษาประโยชน์ของทางราชการ และต้องปฏิบัติตนตามมาตรฐานและจรรยาบรรณ วิชาชีพอย่างเคร่งครัด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782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  <p:sp>
        <p:nvSpPr>
          <p:cNvPr id="6" name="กล่องข้อความ 5"/>
          <p:cNvSpPr txBox="1"/>
          <p:nvPr/>
        </p:nvSpPr>
        <p:spPr>
          <a:xfrm>
            <a:off x="478274" y="4317632"/>
            <a:ext cx="117232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๘๕ </a:t>
            </a:r>
            <a:r>
              <a:rPr lang="en-US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</a:t>
            </a:r>
            <a:r>
              <a:rPr lang="th-TH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 ข้าราชการครูและบุคลากรทางการศึกษาต้องปฏิบัติหน้าที่ราชการให้เป็นไปตามกฎหมายระเบียบแบบแผนของทางราชการและหน่วยงาน</a:t>
            </a:r>
          </a:p>
          <a:p>
            <a:r>
              <a:rPr lang="th-TH" sz="40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ทางการศึกษา มติคณะรัฐมนตรี หรือ นโยบายของรัฐบาลโดยถือประโยชน์สูงสุดของผู้เรียน และไม่ให้เกิดความเสียหายแก่ทางราชการ</a:t>
            </a:r>
          </a:p>
        </p:txBody>
      </p:sp>
    </p:spTree>
    <p:extLst>
      <p:ext uri="{BB962C8B-B14F-4D97-AF65-F5344CB8AC3E}">
        <p14:creationId xmlns:p14="http://schemas.microsoft.com/office/powerpoint/2010/main" val="3647424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433724" y="4429656"/>
            <a:ext cx="11400752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๘๖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ข้าราชการครูและบุคลากรทางการศึกษาต้องปฏิบัติตามคำสั่งของผู้บังคับบัญชา ซึ่งสั่งในหน้าที่ราชการโดยชอบด้วยกฎหมายแลระเบียบ ของทางราชการ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789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604837" y="4403417"/>
            <a:ext cx="109251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๘๗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ข้าราชการครูและบุคลากรทางการศึกษาต้องตรงต่อเวลา อุทิศเวลาของตนให้แก่ทางราชการและผู้เรียนจะทอดทิ้งหรือละทิ้งหน้าที่ราชการโดยไม่มีเหตุผลอันสมควรมิได้ 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309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638175" y="4431992"/>
            <a:ext cx="123253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๘๘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ข้าราชการครูและบุคลากรทางการศึกษาต้องประพฤติ</a:t>
            </a:r>
          </a:p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เป็นแบบอย่างที่ดีแก่ผู้เรียน ชุมชน สังคม มีความสุภาพเรียบร้อย </a:t>
            </a:r>
          </a:p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รักษาความสามัคคีช่วยเหลือเกื้อกูลต่อผู้เรียนและระหว่างข้าราชการ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26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กล่องข้อความ 4"/>
          <p:cNvSpPr txBox="1"/>
          <p:nvPr/>
        </p:nvSpPr>
        <p:spPr>
          <a:xfrm>
            <a:off x="838200" y="4698692"/>
            <a:ext cx="109156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มาตรา ๘๙ </a:t>
            </a:r>
            <a:r>
              <a:rPr lang="en-US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: </a:t>
            </a:r>
            <a:r>
              <a:rPr lang="th-TH" sz="4400" b="1" dirty="0">
                <a:solidFill>
                  <a:srgbClr val="002060"/>
                </a:solidFill>
                <a:latin typeface="TH SarabunIT๙" panose="020B0500040200020003" pitchFamily="34" charset="-34"/>
                <a:cs typeface="+mj-cs"/>
              </a:rPr>
              <a:t>ข้าราชการครูและบุคลากรทางการศึกษาต้องไม่กลั่นแกล้ง กล่าวหา หรือร้องเรียนผู้อื่นโดยปราศจากความเป็นจริง 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" t="27640" r="-78" b="10138"/>
          <a:stretch/>
        </p:blipFill>
        <p:spPr>
          <a:xfrm>
            <a:off x="-66675" y="0"/>
            <a:ext cx="1226820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012555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837</Words>
  <Application>Microsoft Office PowerPoint</Application>
  <PresentationFormat>Widescreen</PresentationFormat>
  <Paragraphs>47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TH SarabunIT๙</vt:lpstr>
      <vt:lpstr>ธีมของ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ITComputer</dc:creator>
  <cp:lastModifiedBy>097</cp:lastModifiedBy>
  <cp:revision>25</cp:revision>
  <dcterms:created xsi:type="dcterms:W3CDTF">2021-11-25T03:51:26Z</dcterms:created>
  <dcterms:modified xsi:type="dcterms:W3CDTF">2021-11-25T09:14:59Z</dcterms:modified>
</cp:coreProperties>
</file>